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68" r:id="rId1"/>
  </p:sldMasterIdLst>
  <p:notesMasterIdLst>
    <p:notesMasterId r:id="rId49"/>
  </p:notesMasterIdLst>
  <p:handoutMasterIdLst>
    <p:handoutMasterId r:id="rId50"/>
  </p:handoutMasterIdLst>
  <p:sldIdLst>
    <p:sldId id="544" r:id="rId2"/>
    <p:sldId id="605" r:id="rId3"/>
    <p:sldId id="611" r:id="rId4"/>
    <p:sldId id="612" r:id="rId5"/>
    <p:sldId id="613" r:id="rId6"/>
    <p:sldId id="614" r:id="rId7"/>
    <p:sldId id="608" r:id="rId8"/>
    <p:sldId id="615" r:id="rId9"/>
    <p:sldId id="618" r:id="rId10"/>
    <p:sldId id="616" r:id="rId11"/>
    <p:sldId id="617" r:id="rId12"/>
    <p:sldId id="619" r:id="rId13"/>
    <p:sldId id="620" r:id="rId14"/>
    <p:sldId id="621" r:id="rId15"/>
    <p:sldId id="622" r:id="rId16"/>
    <p:sldId id="623" r:id="rId17"/>
    <p:sldId id="624" r:id="rId18"/>
    <p:sldId id="625" r:id="rId19"/>
    <p:sldId id="626" r:id="rId20"/>
    <p:sldId id="627" r:id="rId21"/>
    <p:sldId id="628" r:id="rId22"/>
    <p:sldId id="630" r:id="rId23"/>
    <p:sldId id="631" r:id="rId24"/>
    <p:sldId id="629" r:id="rId25"/>
    <p:sldId id="632" r:id="rId26"/>
    <p:sldId id="634" r:id="rId27"/>
    <p:sldId id="636" r:id="rId28"/>
    <p:sldId id="647" r:id="rId29"/>
    <p:sldId id="648" r:id="rId30"/>
    <p:sldId id="646" r:id="rId31"/>
    <p:sldId id="649" r:id="rId32"/>
    <p:sldId id="650" r:id="rId33"/>
    <p:sldId id="637" r:id="rId34"/>
    <p:sldId id="642" r:id="rId35"/>
    <p:sldId id="643" r:id="rId36"/>
    <p:sldId id="644" r:id="rId37"/>
    <p:sldId id="645" r:id="rId38"/>
    <p:sldId id="638" r:id="rId39"/>
    <p:sldId id="639" r:id="rId40"/>
    <p:sldId id="640" r:id="rId41"/>
    <p:sldId id="641" r:id="rId42"/>
    <p:sldId id="652" r:id="rId43"/>
    <p:sldId id="651" r:id="rId44"/>
    <p:sldId id="633" r:id="rId45"/>
    <p:sldId id="635" r:id="rId46"/>
    <p:sldId id="653" r:id="rId47"/>
    <p:sldId id="654" r:id="rId48"/>
  </p:sldIdLst>
  <p:sldSz cx="12436475" cy="6994525"/>
  <p:notesSz cx="7010400" cy="92964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26F1F7-2560-41C3-B0F3-81DDC14DC852}">
          <p14:sldIdLst>
            <p14:sldId id="544"/>
            <p14:sldId id="605"/>
            <p14:sldId id="611"/>
            <p14:sldId id="612"/>
            <p14:sldId id="613"/>
            <p14:sldId id="614"/>
            <p14:sldId id="608"/>
            <p14:sldId id="615"/>
            <p14:sldId id="618"/>
            <p14:sldId id="616"/>
            <p14:sldId id="617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30"/>
            <p14:sldId id="631"/>
            <p14:sldId id="629"/>
            <p14:sldId id="632"/>
            <p14:sldId id="634"/>
            <p14:sldId id="636"/>
            <p14:sldId id="647"/>
            <p14:sldId id="648"/>
            <p14:sldId id="646"/>
            <p14:sldId id="649"/>
            <p14:sldId id="650"/>
            <p14:sldId id="637"/>
            <p14:sldId id="642"/>
            <p14:sldId id="643"/>
            <p14:sldId id="644"/>
            <p14:sldId id="645"/>
            <p14:sldId id="638"/>
            <p14:sldId id="639"/>
            <p14:sldId id="640"/>
            <p14:sldId id="641"/>
            <p14:sldId id="652"/>
            <p14:sldId id="651"/>
            <p14:sldId id="633"/>
            <p14:sldId id="635"/>
            <p14:sldId id="653"/>
            <p14:sldId id="6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FF"/>
    <a:srgbClr val="FF99FF"/>
    <a:srgbClr val="002050"/>
    <a:srgbClr val="E6E6E6"/>
    <a:srgbClr val="2E476E"/>
    <a:srgbClr val="5C6F8C"/>
    <a:srgbClr val="5E73A6"/>
    <a:srgbClr val="47649E"/>
    <a:srgbClr val="9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0" autoAdjust="0"/>
    <p:restoredTop sz="86392" autoAdjust="0"/>
  </p:normalViewPr>
  <p:slideViewPr>
    <p:cSldViewPr>
      <p:cViewPr varScale="1">
        <p:scale>
          <a:sx n="105" d="100"/>
          <a:sy n="105" d="100"/>
        </p:scale>
        <p:origin x="78" y="114"/>
      </p:cViewPr>
      <p:guideLst/>
    </p:cSldViewPr>
  </p:slideViewPr>
  <p:outlineViewPr>
    <p:cViewPr>
      <p:scale>
        <a:sx n="33" d="100"/>
        <a:sy n="33" d="100"/>
      </p:scale>
      <p:origin x="0" y="-69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4757D0-896E-452D-A095-1314622289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0B825-F3D6-4384-96E6-CF78982C03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134" y="1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36812-51F4-46EF-9C92-29D24C8DB0C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C9E7B-968A-4683-BD93-C3F57F6CEE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3038649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A0973-41F2-4F98-9405-3E8125D835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134" y="8829676"/>
            <a:ext cx="303864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19393-92D2-4FCC-8080-2E1F90C0A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51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BFEB25F7-9F0B-400A-8DE1-3867C2E19A4C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6888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6266E11-2D6E-47D1-9B0E-710511962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1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24458"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Microsoft Build 2017</a:t>
            </a: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1642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kern="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24458">
              <a:defRPr/>
            </a:pPr>
            <a:fld id="{D18B56EA-E28F-4F92-9F16-7A6F2501B303}" type="datetime8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11/2/2020 2:37 AM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24458">
              <a:defRPr/>
            </a:pPr>
            <a:fld id="{B4008EB6-D09E-4580-8CD6-DDB14511944F}" type="slidenum">
              <a:rPr lang="en-US" sz="1800" kern="0">
                <a:solidFill>
                  <a:sysClr val="windowText" lastClr="000000"/>
                </a:solidFill>
              </a:rPr>
              <a:pPr defTabSz="924458">
                <a:defRPr/>
              </a:pPr>
              <a:t>1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3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72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692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33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400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635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825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813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8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63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73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008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558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312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785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800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57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709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073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72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277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95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114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04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794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86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27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316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977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468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749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419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82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7563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80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30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5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51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790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652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11/2/2020 2:37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25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7339" y="4319054"/>
            <a:ext cx="4644038" cy="18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3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797260"/>
            <a:ext cx="11887200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10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6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797260"/>
            <a:ext cx="11887200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50" baseline="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6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16513" r="1118"/>
          <a:stretch/>
        </p:blipFill>
        <p:spPr>
          <a:xfrm>
            <a:off x="385" y="0"/>
            <a:ext cx="12436090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28800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727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7786" b="7786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870DE5-23C8-4D25-9A58-D9C854EA77D5}"/>
              </a:ext>
            </a:extLst>
          </p:cNvPr>
          <p:cNvSpPr/>
          <p:nvPr userDrawn="1"/>
        </p:nvSpPr>
        <p:spPr bwMode="auto">
          <a:xfrm>
            <a:off x="6994526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9732" y="1828800"/>
            <a:ext cx="4892040" cy="3383616"/>
          </a:xfrm>
        </p:spPr>
        <p:txBody>
          <a:bodyPr vert="horz" wrap="square" lIns="182880" tIns="146304" rIns="182880" bIns="146304" rtlCol="0">
            <a:noAutofit/>
          </a:bodyPr>
          <a:lstStyle>
            <a:lvl1pPr marL="0" indent="0">
              <a:lnSpc>
                <a:spcPct val="110000"/>
              </a:lnSpc>
              <a:spcBef>
                <a:spcPts val="2400"/>
              </a:spcBef>
              <a:buNone/>
              <a:defRPr lang="en-US" sz="3200" spc="-20" dirty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228600" lvl="0" indent="-228600">
              <a:lnSpc>
                <a:spcPct val="110000"/>
              </a:lnSpc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932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611BAE-4005-46B7-B12D-6ABB02F0D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02" r="1135" b="16954"/>
          <a:stretch/>
        </p:blipFill>
        <p:spPr>
          <a:xfrm>
            <a:off x="0" y="-1"/>
            <a:ext cx="12961635" cy="69945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28800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914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outcome layout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26D16-A9CD-40D2-9EC4-3D8CD26AD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>
          <a:xfrm>
            <a:off x="0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828800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02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233AC0-8F3C-41A2-96AB-8597D077B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>
          <a:xfrm>
            <a:off x="0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>
              <a:defRPr sz="3600"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0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255618-0D01-451A-90FF-85F6F9C1F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124" t="27362" r="3797" b="-10"/>
          <a:stretch/>
        </p:blipFill>
        <p:spPr>
          <a:xfrm>
            <a:off x="-1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6994525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9163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162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2" baseline="0" dirty="0">
                <a:ln w="3175">
                  <a:noFill/>
                </a:ln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4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6C218C-51D6-48EB-B9D1-489A23B1C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955" r="13921" b="12416"/>
          <a:stretch/>
        </p:blipFill>
        <p:spPr>
          <a:xfrm>
            <a:off x="0" y="-1"/>
            <a:ext cx="12436475" cy="6995517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2" baseline="0" dirty="0">
                <a:ln w="3175">
                  <a:noFill/>
                </a:ln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12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800693"/>
            <a:ext cx="9143936" cy="932563"/>
          </a:xfrm>
          <a:noFill/>
        </p:spPr>
        <p:txBody>
          <a:bodyPr lIns="146304" tIns="91440" rIns="146304" bIns="91440" anchor="b" anchorCtr="0">
            <a:spAutoFit/>
          </a:bodyPr>
          <a:lstStyle>
            <a:lvl1pPr>
              <a:defRPr sz="54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9143937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9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outcome layout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id="{9044CBC1-8E24-4523-9839-ED7434CD7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49" b="1455"/>
          <a:stretch/>
        </p:blipFill>
        <p:spPr>
          <a:xfrm>
            <a:off x="0" y="0"/>
            <a:ext cx="12435840" cy="699516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-1"/>
            <a:ext cx="5441949" cy="6994525"/>
          </a:xfrm>
          <a:prstGeom prst="rect">
            <a:avLst/>
          </a:prstGeom>
          <a:solidFill>
            <a:srgbClr val="E6E6E6">
              <a:alpha val="9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5833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582872"/>
            <a:ext cx="4892040" cy="3383616"/>
          </a:xfrm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10000"/>
              </a:lnSpc>
              <a:buNone/>
              <a:defRPr sz="3200" spc="-20" baseline="0">
                <a:gradFill>
                  <a:gsLst>
                    <a:gs pos="5618">
                      <a:srgbClr val="353535"/>
                    </a:gs>
                    <a:gs pos="25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446F4-1D9E-4A0A-8B12-7446C4D5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1049346"/>
            <a:ext cx="4895039" cy="1292662"/>
          </a:xfrm>
        </p:spPr>
        <p:txBody>
          <a:bodyPr lIns="182880" tIns="146304" rIns="182880" bIns="146304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2" baseline="0" dirty="0">
                <a:ln w="3175">
                  <a:noFill/>
                </a:ln>
                <a:gradFill>
                  <a:gsLst>
                    <a:gs pos="19101">
                      <a:schemeClr val="accent1"/>
                    </a:gs>
                    <a:gs pos="37000">
                      <a:schemeClr val="accent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2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0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538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98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308196"/>
          </a:xfrm>
        </p:spPr>
        <p:txBody>
          <a:bodyPr>
            <a:spAutoFit/>
          </a:bodyPr>
          <a:lstStyle>
            <a:lvl1pPr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22305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6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5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3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793300"/>
            <a:ext cx="10056812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50" baseline="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7452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97260"/>
            <a:ext cx="10056812" cy="932563"/>
          </a:xfrm>
          <a:noFill/>
        </p:spPr>
        <p:txBody>
          <a:bodyPr vert="horz" wrap="square" lIns="146304" tIns="91440" rIns="146304" bIns="91440" rtlCol="0" anchor="b" anchorCtr="0">
            <a:spAutoFit/>
          </a:bodyPr>
          <a:lstStyle>
            <a:lvl1pPr>
              <a:defRPr lang="en-US" sz="5400" spc="-50" baseline="0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81773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4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0D0B49B-C247-4F7B-9088-62D9814EE015}"/>
              </a:ext>
            </a:extLst>
          </p:cNvPr>
          <p:cNvSpPr txBox="1"/>
          <p:nvPr/>
        </p:nvSpPr>
        <p:spPr>
          <a:xfrm>
            <a:off x="-45394" y="296897"/>
            <a:ext cx="5921815" cy="128685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zh-CN" altLang="en-US" sz="3600" kern="0" spc="-78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开发内容：</a:t>
            </a:r>
            <a:r>
              <a:rPr lang="en-US" altLang="zh-CN" sz="3600" kern="0" spc="-78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3D</a:t>
            </a:r>
            <a:r>
              <a:rPr lang="zh-CN" altLang="en-US" sz="3600" kern="0" spc="-78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飞行游戏</a:t>
            </a:r>
            <a:r>
              <a:rPr lang="en-US" altLang="zh-CN" sz="3600" kern="0" spc="-78" dirty="0">
                <a:gradFill>
                  <a:gsLst>
                    <a:gs pos="20000">
                      <a:schemeClr val="tx1"/>
                    </a:gs>
                    <a:gs pos="68000">
                      <a:schemeClr val="tx1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Flurry</a:t>
            </a:r>
            <a:endParaRPr lang="en-US" sz="3600" kern="0" spc="-78" dirty="0">
              <a:gradFill>
                <a:gsLst>
                  <a:gs pos="20000">
                    <a:schemeClr val="tx1"/>
                  </a:gs>
                  <a:gs pos="68000">
                    <a:schemeClr val="tx1"/>
                  </a:gs>
                </a:gsLst>
                <a:path path="circle">
                  <a:fillToRect l="50000" t="50000" r="50000" b="50000"/>
                </a:path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96B722-708F-4B99-9A57-ACA7387FD4B9}"/>
              </a:ext>
            </a:extLst>
          </p:cNvPr>
          <p:cNvSpPr txBox="1"/>
          <p:nvPr/>
        </p:nvSpPr>
        <p:spPr>
          <a:xfrm>
            <a:off x="711544" y="2034238"/>
            <a:ext cx="44079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题目：基于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WebGL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的游戏开发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E07B5-0F82-4024-9EA9-091E4413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49" y="1842108"/>
            <a:ext cx="3850481" cy="3850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9A0910-5B89-4679-8FBC-1DD20B0A3476}"/>
              </a:ext>
            </a:extLst>
          </p:cNvPr>
          <p:cNvSpPr txBox="1"/>
          <p:nvPr/>
        </p:nvSpPr>
        <p:spPr>
          <a:xfrm>
            <a:off x="640458" y="4137335"/>
            <a:ext cx="5682185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https://flurry.ml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https://github.com/FML-MLS/Flurry</a:t>
            </a:r>
            <a:endParaRPr lang="zh-CN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90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36559E-7 1.16205E-6 L -4.36559E-7 0.025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183262" y="662653"/>
            <a:ext cx="7497999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lang="en-US" altLang="zh-CN" dirty="0"/>
              <a:t>audio </a:t>
            </a:r>
            <a:r>
              <a:rPr lang="zh-CN" altLang="en-US" dirty="0"/>
              <a:t>截图：</a:t>
            </a:r>
            <a:r>
              <a:rPr lang="en-US" altLang="zh-CN" dirty="0" err="1"/>
              <a:t>autoplay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8F1BD-AA9D-4FAF-9617-9AF0AA438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15" y="1394165"/>
            <a:ext cx="6871606" cy="51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183262" y="662653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lang="en-US" altLang="zh-CN" dirty="0"/>
              <a:t>audio </a:t>
            </a:r>
            <a:r>
              <a:rPr lang="zh-CN" altLang="en-US" dirty="0"/>
              <a:t>截图</a:t>
            </a:r>
            <a:r>
              <a:rPr lang="en-US" altLang="zh-CN" dirty="0"/>
              <a:t>-</a:t>
            </a:r>
            <a:r>
              <a:rPr lang="zh-CN" altLang="en-US" dirty="0"/>
              <a:t>请求音频文件部分代码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62A51-94FC-49B1-85D0-D405AD9B2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89" y="1394165"/>
            <a:ext cx="6857925" cy="51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lang="en-US" altLang="zh-CN" dirty="0"/>
              <a:t>audio </a:t>
            </a:r>
            <a:r>
              <a:rPr lang="zh-CN" altLang="en-US" dirty="0"/>
              <a:t>截图</a:t>
            </a:r>
            <a:r>
              <a:rPr lang="en-US" altLang="zh-CN" dirty="0"/>
              <a:t>-</a:t>
            </a:r>
            <a:r>
              <a:rPr lang="zh-CN" altLang="en-US" dirty="0"/>
              <a:t>全异步实现音频播放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1F0E7-334E-4A49-A33F-02FD2FEC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800"/>
            <a:ext cx="6264051" cy="5885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D0AD2-CF38-4D4F-B542-3EC075F62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7" y="1008555"/>
            <a:ext cx="7779366" cy="51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E25F3-A138-4543-BBD8-2007F058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4" y="2354504"/>
            <a:ext cx="2009524" cy="980952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scripts@config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0C458-0675-4A70-A5EE-D33CF394410E}"/>
              </a:ext>
            </a:extLst>
          </p:cNvPr>
          <p:cNvSpPr txBox="1"/>
          <p:nvPr/>
        </p:nvSpPr>
        <p:spPr>
          <a:xfrm>
            <a:off x="4755213" y="1851360"/>
            <a:ext cx="6675048" cy="48474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Config.js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除了提取、保存大部分我们系统的配置类变量外，还涉及到将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HTML DOM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部分的操作与游戏进程隔离。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部分不应强依赖、直接引用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DOM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元素，而应统一接口接入，便于产品迭代、管理。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我们系统的与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HTML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交互相关的函数都在此，比如我们系统与用户通话的规范渠道：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Dialog.newError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Dialog.newConfirm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我们所有的用户通话都通过以上两个函数实现，调用者无需关心具体实现细节与样式，只需关心是否能传递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得到期望的信息。这是我们在组件封装与复用化方面的一个尝试。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478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scripts@config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E1AF14-63D1-4AD4-A1E2-DE90C8673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0" y="1132200"/>
            <a:ext cx="965615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2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scripts@config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38DCB-E9CC-4686-99CA-6975C165A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82" y="1256482"/>
            <a:ext cx="8229510" cy="5556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CF35C-5A8A-44E5-BD91-BF660C05C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32" y="836468"/>
            <a:ext cx="9800000" cy="6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A6AF-CA54-45AA-BAEE-F810850B8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3" y="2531048"/>
            <a:ext cx="1847619" cy="8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19A9A-B098-4280-B486-C1F9577BE784}"/>
              </a:ext>
            </a:extLst>
          </p:cNvPr>
          <p:cNvSpPr txBox="1"/>
          <p:nvPr/>
        </p:nvSpPr>
        <p:spPr>
          <a:xfrm>
            <a:off x="3840823" y="2514544"/>
            <a:ext cx="649216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我们游戏的核心主引擎部分。</a:t>
            </a:r>
          </a:p>
        </p:txBody>
      </p:sp>
    </p:spTree>
    <p:extLst>
      <p:ext uri="{BB962C8B-B14F-4D97-AF65-F5344CB8AC3E}">
        <p14:creationId xmlns:p14="http://schemas.microsoft.com/office/powerpoint/2010/main" val="212769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FB249-F0AA-4DEC-8807-E331F5861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97" y="1324905"/>
            <a:ext cx="10257143" cy="328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49794-C416-4EDB-97E1-F817ED275444}"/>
              </a:ext>
            </a:extLst>
          </p:cNvPr>
          <p:cNvSpPr txBox="1"/>
          <p:nvPr/>
        </p:nvSpPr>
        <p:spPr>
          <a:xfrm>
            <a:off x="731897" y="5041756"/>
            <a:ext cx="91439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Import 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部分。除了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之外，其余皆为我们自己所写。</a:t>
            </a:r>
          </a:p>
        </p:txBody>
      </p:sp>
    </p:spTree>
    <p:extLst>
      <p:ext uri="{BB962C8B-B14F-4D97-AF65-F5344CB8AC3E}">
        <p14:creationId xmlns:p14="http://schemas.microsoft.com/office/powerpoint/2010/main" val="366118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71DB2-02BC-42E8-8A94-5638F75CC63D}"/>
              </a:ext>
            </a:extLst>
          </p:cNvPr>
          <p:cNvSpPr txBox="1"/>
          <p:nvPr/>
        </p:nvSpPr>
        <p:spPr>
          <a:xfrm>
            <a:off x="549019" y="1942799"/>
            <a:ext cx="6492169" cy="385028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游戏核心逻辑：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我们的游戏流程大致是：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init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-&gt; 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inited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（游戏物体、主逻辑的创建）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(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等待</a:t>
            </a:r>
            <a:r>
              <a:rPr lang="en-US" altLang="zh-CN" dirty="0" err="1"/>
              <a:t>DOMContentLoaded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),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-&gt;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loaded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（与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Dom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相关的操作，开始渲染），（标题界面）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 -&gt; 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startAnimation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-&gt; main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阶段内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crash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，则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crashAnimation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-&gt; crashed -&gt; end -&gt; ended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（标题界面）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Main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阶段内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pause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，则等待用户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resume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，一切照旧。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370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71DB2-02BC-42E8-8A94-5638F75CC63D}"/>
              </a:ext>
            </a:extLst>
          </p:cNvPr>
          <p:cNvSpPr txBox="1"/>
          <p:nvPr/>
        </p:nvSpPr>
        <p:spPr>
          <a:xfrm>
            <a:off x="549019" y="1942799"/>
            <a:ext cx="6492169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可见，我们的游戏系统流程较为复杂，并且多个用户操作都可对一流程造成影响，如何管理是一个问题（如用户最小化页面、主动点击暂停按钮、或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Dialog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跳出（跳出又有相当多种原因，且跳出时间无法预期、更不该预期）都会调用暂停函数）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另外，不同流程之间有一定相似之处，如何复用之？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485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F815FA-BF4D-4E9B-A079-371B01FA0EFE}"/>
              </a:ext>
            </a:extLst>
          </p:cNvPr>
          <p:cNvSpPr txBox="1"/>
          <p:nvPr/>
        </p:nvSpPr>
        <p:spPr>
          <a:xfrm>
            <a:off x="457580" y="217667"/>
            <a:ext cx="177196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游戏截图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9B58D0-CC49-4118-8404-7E20DA93B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8" y="1211287"/>
            <a:ext cx="11201278" cy="527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EBE88-A992-4130-B5E1-2C2772345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9" y="1132200"/>
            <a:ext cx="6226075" cy="5595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1619-6E11-4CF5-AA91-6D6347C26BB2}"/>
              </a:ext>
            </a:extLst>
          </p:cNvPr>
          <p:cNvSpPr txBox="1"/>
          <p:nvPr/>
        </p:nvSpPr>
        <p:spPr>
          <a:xfrm>
            <a:off x="6858310" y="1302726"/>
            <a:ext cx="4663389" cy="42842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这是我们最开始学习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使用的游戏流程控制函数，其实现首先缺少语义化，无法一目了然，只能通过手动注释等分割逻辑上的不同功能。其次，其可扩展性较差，不同功能放置于同一区域，共用一个变量域，相互间耦合，项目迭代严重受阻。最后，未实现标准化、归一化，每添加一个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RenderLoop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都必须手动复制粘贴大段代码，这无疑增加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的难度，丑化代码，如堆屎山。</a:t>
            </a:r>
          </a:p>
        </p:txBody>
      </p:sp>
    </p:spTree>
    <p:extLst>
      <p:ext uri="{BB962C8B-B14F-4D97-AF65-F5344CB8AC3E}">
        <p14:creationId xmlns:p14="http://schemas.microsoft.com/office/powerpoint/2010/main" val="37732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01FC4-E209-4A3F-BC5B-C5ED9A188918}"/>
              </a:ext>
            </a:extLst>
          </p:cNvPr>
          <p:cNvSpPr txBox="1"/>
          <p:nvPr/>
        </p:nvSpPr>
        <p:spPr>
          <a:xfrm>
            <a:off x="18130" y="1400270"/>
            <a:ext cx="484626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解决：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15EEA-3217-4393-A8A4-E97C84347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4" y="1211288"/>
            <a:ext cx="6428972" cy="5783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F269E-57F0-4AF1-9E08-72A2728D4016}"/>
              </a:ext>
            </a:extLst>
          </p:cNvPr>
          <p:cNvSpPr txBox="1"/>
          <p:nvPr/>
        </p:nvSpPr>
        <p:spPr>
          <a:xfrm>
            <a:off x="8047017" y="1211288"/>
            <a:ext cx="4114755" cy="410573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这是我们现在的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RenderLoop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控制函数。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我们使用了行为树的思想、参考函数式编程的风格，利用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的一等函数公民、动态语言特性，真正实现了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in Plain English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。高复用化，高归一化，高聚合，低耦合，可理解性高，可拓展性高。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184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01FC4-E209-4A3F-BC5B-C5ED9A188918}"/>
              </a:ext>
            </a:extLst>
          </p:cNvPr>
          <p:cNvSpPr txBox="1"/>
          <p:nvPr/>
        </p:nvSpPr>
        <p:spPr>
          <a:xfrm>
            <a:off x="366141" y="1589252"/>
            <a:ext cx="813807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而上述的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RenderLoop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的基础则是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EventDispatcher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70705-C52D-46CD-938E-E1A1D891D11B}"/>
              </a:ext>
            </a:extLst>
          </p:cNvPr>
          <p:cNvSpPr txBox="1"/>
          <p:nvPr/>
        </p:nvSpPr>
        <p:spPr>
          <a:xfrm>
            <a:off x="366141" y="2582872"/>
            <a:ext cx="6309291" cy="277614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我们自己实现了事件派发机制，并使用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、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WeakMap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等数据结构来提高事件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dispatch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效率，并对外界隐藏内部逻辑。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实际上，我们游戏有相当多的物体都继承了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EventDispatcher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类，毕竟事件循环机制是现代无状态、低耦合异步编程的基础。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F3731-2CF5-488D-B5F7-B142FCC72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61" y="1903184"/>
            <a:ext cx="3723809" cy="34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4B2A4-11D9-4FCE-AEA9-38CE4A383D33}"/>
              </a:ext>
            </a:extLst>
          </p:cNvPr>
          <p:cNvSpPr txBox="1"/>
          <p:nvPr/>
        </p:nvSpPr>
        <p:spPr>
          <a:xfrm>
            <a:off x="7590208" y="5541542"/>
            <a:ext cx="4846267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👆借用统一的事件基础使得我们能轻松查看注册的每一个事件，提高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效率，“让黑盒透明“</a:t>
            </a:r>
          </a:p>
        </p:txBody>
      </p:sp>
    </p:spTree>
    <p:extLst>
      <p:ext uri="{BB962C8B-B14F-4D97-AF65-F5344CB8AC3E}">
        <p14:creationId xmlns:p14="http://schemas.microsoft.com/office/powerpoint/2010/main" val="298134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01FC4-E209-4A3F-BC5B-C5ED9A188918}"/>
              </a:ext>
            </a:extLst>
          </p:cNvPr>
          <p:cNvSpPr txBox="1"/>
          <p:nvPr/>
        </p:nvSpPr>
        <p:spPr>
          <a:xfrm>
            <a:off x="549019" y="1129714"/>
            <a:ext cx="8138071" cy="586481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我们在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RenderLoop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方面的考量还有一点，即如何能将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RenderLoop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和游戏其他功能也能完全分离？（比如游戏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objects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的创建，游戏状态的改变及原因）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在实践中，我们做出了如下规范：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altLang="zh-CN" dirty="0"/>
              <a:t>- game</a:t>
            </a:r>
            <a:r>
              <a:rPr lang="zh-CN" altLang="en-US" dirty="0"/>
              <a:t>不能涉及</a:t>
            </a:r>
            <a:r>
              <a:rPr lang="en-US" altLang="zh-CN" dirty="0" err="1"/>
              <a:t>ui</a:t>
            </a:r>
            <a:r>
              <a:rPr lang="zh-CN" altLang="en-US" dirty="0"/>
              <a:t>的显隐控制，音乐播放</a:t>
            </a:r>
          </a:p>
          <a:p>
            <a:r>
              <a:rPr lang="en-US" altLang="zh-CN" dirty="0"/>
              <a:t>- game</a:t>
            </a:r>
            <a:r>
              <a:rPr lang="zh-CN" altLang="en-US" dirty="0"/>
              <a:t>通过</a:t>
            </a:r>
            <a:r>
              <a:rPr lang="en-US" altLang="zh-CN" dirty="0" err="1"/>
              <a:t>eventDispatcher</a:t>
            </a:r>
            <a:r>
              <a:rPr lang="zh-CN" altLang="en-US" dirty="0"/>
              <a:t>控制</a:t>
            </a:r>
            <a:r>
              <a:rPr lang="en-US" altLang="zh-CN" dirty="0" err="1"/>
              <a:t>renderLoop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en-US" altLang="zh-CN" dirty="0" err="1"/>
              <a:t>renderLoop</a:t>
            </a:r>
            <a:r>
              <a:rPr lang="zh-CN" altLang="en-US" dirty="0"/>
              <a:t>中不调用除</a:t>
            </a:r>
            <a:r>
              <a:rPr lang="en-US" altLang="zh-CN" dirty="0"/>
              <a:t>resume</a:t>
            </a:r>
            <a:r>
              <a:rPr lang="zh-CN" altLang="en-US" dirty="0"/>
              <a:t>、</a:t>
            </a:r>
            <a:r>
              <a:rPr lang="en-US" altLang="zh-CN" dirty="0"/>
              <a:t>end</a:t>
            </a:r>
            <a:r>
              <a:rPr lang="zh-CN" altLang="en-US" dirty="0"/>
              <a:t>以外的任何</a:t>
            </a:r>
            <a:r>
              <a:rPr lang="en-US" altLang="zh-CN" dirty="0"/>
              <a:t>game</a:t>
            </a:r>
            <a:r>
              <a:rPr lang="zh-CN" altLang="en-US" dirty="0"/>
              <a:t>的状态函数（</a:t>
            </a:r>
            <a:r>
              <a:rPr lang="en-US" altLang="zh-CN" dirty="0"/>
              <a:t>start</a:t>
            </a:r>
            <a:r>
              <a:rPr lang="zh-CN" altLang="en-US" dirty="0"/>
              <a:t>、</a:t>
            </a:r>
            <a:r>
              <a:rPr lang="en-US" altLang="zh-CN" dirty="0"/>
              <a:t>pause</a:t>
            </a:r>
            <a:r>
              <a:rPr lang="zh-CN" altLang="en-US" dirty="0"/>
              <a:t>等）</a:t>
            </a:r>
          </a:p>
          <a:p>
            <a:r>
              <a:rPr lang="en-US" altLang="zh-CN" dirty="0"/>
              <a:t>- </a:t>
            </a:r>
            <a:r>
              <a:rPr lang="en-US" altLang="zh-CN" dirty="0" err="1"/>
              <a:t>renderLoop</a:t>
            </a:r>
            <a:r>
              <a:rPr lang="zh-CN" altLang="en-US" dirty="0"/>
              <a:t>中不涉及</a:t>
            </a:r>
            <a:r>
              <a:rPr lang="en-US" altLang="zh-CN" dirty="0"/>
              <a:t>THREE.js</a:t>
            </a:r>
            <a:r>
              <a:rPr lang="zh-CN" altLang="en-US" dirty="0"/>
              <a:t>的模型创建、光影更改、碰撞判定等，只调用</a:t>
            </a:r>
            <a:r>
              <a:rPr lang="en-US" altLang="zh-CN" dirty="0"/>
              <a:t>game</a:t>
            </a:r>
            <a:r>
              <a:rPr lang="zh-CN" altLang="en-US" dirty="0"/>
              <a:t>的相关函数。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en-US" altLang="zh-CN" dirty="0" err="1"/>
              <a:t>renderLoop</a:t>
            </a:r>
            <a:r>
              <a:rPr lang="zh-CN" altLang="en-US" dirty="0"/>
              <a:t>对</a:t>
            </a:r>
            <a:r>
              <a:rPr lang="en-US" altLang="zh-CN" dirty="0"/>
              <a:t>game</a:t>
            </a:r>
            <a:r>
              <a:rPr lang="zh-CN" altLang="en-US" dirty="0"/>
              <a:t>隐藏内部逻辑，</a:t>
            </a:r>
            <a:r>
              <a:rPr lang="en-US" altLang="zh-CN" dirty="0"/>
              <a:t>game</a:t>
            </a:r>
            <a:r>
              <a:rPr lang="zh-CN" altLang="en-US" dirty="0"/>
              <a:t>也对</a:t>
            </a:r>
            <a:r>
              <a:rPr lang="en-US" altLang="zh-CN" dirty="0" err="1"/>
              <a:t>renderLoop</a:t>
            </a:r>
            <a:r>
              <a:rPr lang="zh-CN" altLang="en-US" dirty="0"/>
              <a:t>隐藏逻辑。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因为想做到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pause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、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相关函数的轻盈、少逻辑，我们最终还是选择了在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renderLoop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中强依赖</a:t>
            </a:r>
            <a:r>
              <a:rPr lang="en-US" altLang="zh-CN" sz="2400" dirty="0"/>
              <a:t>resume</a:t>
            </a:r>
            <a:r>
              <a:rPr lang="zh-CN" altLang="en-US" sz="2400" dirty="0"/>
              <a:t>、</a:t>
            </a:r>
            <a:r>
              <a:rPr lang="en-US" altLang="zh-CN" sz="2400" dirty="0"/>
              <a:t>end</a:t>
            </a:r>
            <a:r>
              <a:rPr lang="zh-CN" altLang="en-US" sz="2400" dirty="0"/>
              <a:t>两个游戏状态函数，来实现</a:t>
            </a:r>
            <a:r>
              <a:rPr lang="en-US" altLang="zh-CN" sz="2400" dirty="0"/>
              <a:t>pause</a:t>
            </a:r>
            <a:r>
              <a:rPr lang="zh-CN" altLang="en-US" sz="2400" dirty="0"/>
              <a:t>和</a:t>
            </a:r>
            <a:r>
              <a:rPr lang="en-US" altLang="zh-CN" sz="2400" dirty="0"/>
              <a:t>resume</a:t>
            </a:r>
            <a:r>
              <a:rPr lang="zh-CN" altLang="en-US" sz="2400" dirty="0"/>
              <a:t>，</a:t>
            </a:r>
            <a:r>
              <a:rPr lang="en-US" altLang="zh-CN" sz="2400" dirty="0"/>
              <a:t>crash</a:t>
            </a:r>
            <a:r>
              <a:rPr lang="zh-CN" altLang="en-US" sz="2400" dirty="0"/>
              <a:t>和</a:t>
            </a:r>
            <a:r>
              <a:rPr lang="en-US" altLang="zh-CN" sz="2400" dirty="0"/>
              <a:t>end</a:t>
            </a:r>
            <a:r>
              <a:rPr lang="zh-CN" altLang="en-US" sz="2400" dirty="0"/>
              <a:t>在逻辑上无瑕疵地一一对应。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72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8A9563-1BE4-488D-B426-7058CD3EF4FA}"/>
              </a:ext>
            </a:extLst>
          </p:cNvPr>
          <p:cNvSpPr txBox="1"/>
          <p:nvPr/>
        </p:nvSpPr>
        <p:spPr>
          <a:xfrm>
            <a:off x="457580" y="1668482"/>
            <a:ext cx="5669218" cy="41826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_debug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在重构之前，经常困扰我们一点便是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相关函数、语句的四处散落，造成了一些冗余代码的堆积，和访问的困难。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在实现了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EventDispatcher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之后，我们如今能轻松地将所有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语句集中在一个函数中，各个部分间解耦，一行代码便可开启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模式，上线时也可轻松删除。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9273C-4428-42A2-94D3-36B3DCC4E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98" y="205458"/>
            <a:ext cx="8274919" cy="59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1D2B6-BCF8-4534-AAE9-39F906C68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9" y="388336"/>
            <a:ext cx="11887456" cy="61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5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0458" y="166848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模型和物体建立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0DDEB-707A-4424-B624-32E9BDF8C2DD}"/>
              </a:ext>
            </a:extLst>
          </p:cNvPr>
          <p:cNvSpPr txBox="1"/>
          <p:nvPr/>
        </p:nvSpPr>
        <p:spPr>
          <a:xfrm>
            <a:off x="1189092" y="3314384"/>
            <a:ext cx="393187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较杂，略。</a:t>
            </a:r>
          </a:p>
        </p:txBody>
      </p:sp>
    </p:spTree>
    <p:extLst>
      <p:ext uri="{BB962C8B-B14F-4D97-AF65-F5344CB8AC3E}">
        <p14:creationId xmlns:p14="http://schemas.microsoft.com/office/powerpoint/2010/main" val="5446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457580" y="143685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动画，随机化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0DBC7-4118-43CC-94F0-FC651DEA9273}"/>
              </a:ext>
            </a:extLst>
          </p:cNvPr>
          <p:cNvSpPr txBox="1"/>
          <p:nvPr/>
        </p:nvSpPr>
        <p:spPr>
          <a:xfrm>
            <a:off x="731897" y="2308555"/>
            <a:ext cx="4937706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我们的动画和随机化主要包括：标题界面的雪（太空尘埃）、星、太空垃圾，及障碍物的生成、移动，飞机的操纵和移动，颜色的变化等。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90838-B576-4B5E-9A6C-2E64C1C51A69}"/>
              </a:ext>
            </a:extLst>
          </p:cNvPr>
          <p:cNvSpPr txBox="1"/>
          <p:nvPr/>
        </p:nvSpPr>
        <p:spPr>
          <a:xfrm>
            <a:off x="731897" y="4021335"/>
            <a:ext cx="6217853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其中值得一提是雪的动画，和障碍物的移动轨迹的函数编写，及飞机的操纵的用户输入映射。</a:t>
            </a:r>
          </a:p>
        </p:txBody>
      </p:sp>
    </p:spTree>
    <p:extLst>
      <p:ext uri="{BB962C8B-B14F-4D97-AF65-F5344CB8AC3E}">
        <p14:creationId xmlns:p14="http://schemas.microsoft.com/office/powerpoint/2010/main" val="235041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457580" y="143685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动画，随机化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1469D-62ED-4EF6-AB23-B39E81B271AC}"/>
              </a:ext>
            </a:extLst>
          </p:cNvPr>
          <p:cNvSpPr txBox="1"/>
          <p:nvPr/>
        </p:nvSpPr>
        <p:spPr>
          <a:xfrm>
            <a:off x="503300" y="2099257"/>
            <a:ext cx="5486340" cy="459202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雪：在雪的随机化方面，我们在初始化时为每个雪颗粒添加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，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，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z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三个方向的随机数作为其路径的随机和下落速度的随机。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路径的随机使用了简单的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sin cos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（以防过于偏离场景，无法回收复用），并添加一个模拟的因素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——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“风”，来使大部分粒子不至于随机乱飘，或者很明显的正余弦轨迹被一眼看出。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958FBE-BDD2-49C6-B12C-1598E1E50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81" y="292033"/>
            <a:ext cx="7986962" cy="58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6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467264" y="137738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动画，随机化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1469D-62ED-4EF6-AB23-B39E81B271AC}"/>
              </a:ext>
            </a:extLst>
          </p:cNvPr>
          <p:cNvSpPr txBox="1"/>
          <p:nvPr/>
        </p:nvSpPr>
        <p:spPr>
          <a:xfrm>
            <a:off x="366141" y="2217116"/>
            <a:ext cx="5486340" cy="359483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障碍物：其形状从固定的几个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geometry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中抽选，速度与角度随机化。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路径上，核心仍然使用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sin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和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驱动，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但为了使其轨迹更生动，又不至于越过隧道边界，添加了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isRaising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等参数进一步随机化又真实化其路径。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但总的来说，其路径在转角时仍有一些僵硬，还需改进。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35634-3D25-4CE2-B9A4-E3315417D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73" y="-28077"/>
            <a:ext cx="5028571" cy="47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82CC-30BB-4193-8B8A-9283478F5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501" y="-4894"/>
            <a:ext cx="711110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4558E8-7DF2-463B-8A31-519747E9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18" y="1119848"/>
            <a:ext cx="11338437" cy="5303081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8CD22047-76C6-4546-84D9-703C238E5B4D}"/>
              </a:ext>
            </a:extLst>
          </p:cNvPr>
          <p:cNvSpPr txBox="1"/>
          <p:nvPr/>
        </p:nvSpPr>
        <p:spPr>
          <a:xfrm>
            <a:off x="457580" y="217667"/>
            <a:ext cx="177196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游戏截图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78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457580" y="143685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动画，随机化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90838-B576-4B5E-9A6C-2E64C1C51A69}"/>
              </a:ext>
            </a:extLst>
          </p:cNvPr>
          <p:cNvSpPr txBox="1"/>
          <p:nvPr/>
        </p:nvSpPr>
        <p:spPr>
          <a:xfrm>
            <a:off x="457580" y="2153664"/>
            <a:ext cx="6217853" cy="359483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飞机的操纵和移动。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因为我们的项目在设立之处便虎视于借助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优势和大前端趋势，一份代码、一个游戏多端跨平台运行，因此如何描述、抽象化、如何处理、处理好用户输入并映射为好的游戏交互一直是我们的开发难点。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但结果来说，我们做的并不好。</a:t>
            </a:r>
          </a:p>
        </p:txBody>
      </p:sp>
    </p:spTree>
    <p:extLst>
      <p:ext uri="{BB962C8B-B14F-4D97-AF65-F5344CB8AC3E}">
        <p14:creationId xmlns:p14="http://schemas.microsoft.com/office/powerpoint/2010/main" val="7484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457580" y="143685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动画，随机化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90838-B576-4B5E-9A6C-2E64C1C51A69}"/>
              </a:ext>
            </a:extLst>
          </p:cNvPr>
          <p:cNvSpPr txBox="1"/>
          <p:nvPr/>
        </p:nvSpPr>
        <p:spPr>
          <a:xfrm>
            <a:off x="457580" y="1942799"/>
            <a:ext cx="6217853" cy="49244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在飞机的操纵上，我们选择的输入是触屏端两指操作，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pc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端纯键盘操作。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一开始的方案为将用户输入抽象为旋转力和飞机向上移动的力。可终究没能克服如何将力转换成具体移动、如何平滑帧数间的移动，如何在用户停止输入时复原，乃至用何种数据结构能映射处理输入达成效果等难点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现在的方案为用户“指哪打哪”，可效果尚未一般。因为这涉及到一个坐标映射转换问题，需要大量的调参才能实现。</a:t>
            </a:r>
          </a:p>
        </p:txBody>
      </p:sp>
    </p:spTree>
    <p:extLst>
      <p:ext uri="{BB962C8B-B14F-4D97-AF65-F5344CB8AC3E}">
        <p14:creationId xmlns:p14="http://schemas.microsoft.com/office/powerpoint/2010/main" val="194616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457580" y="143685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动画，随机化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80B53-3AF5-47C9-B81E-B5B124894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87"/>
            <a:ext cx="5391613" cy="6994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0F362-A858-4B5A-B327-78CD0DFBE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08" y="31687"/>
            <a:ext cx="954682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0458" y="118369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灯光与场景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D1CE-1BFA-49CC-BC29-335568AD3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3" y="1823096"/>
            <a:ext cx="5542857" cy="50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985BD-B340-48D5-AB5F-930ED7763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35" y="1682762"/>
            <a:ext cx="5400000" cy="5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1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0458" y="118369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灯光与场景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16C3E-F00D-413A-A191-FE6BC6B685BC}"/>
              </a:ext>
            </a:extLst>
          </p:cNvPr>
          <p:cNvSpPr txBox="1"/>
          <p:nvPr/>
        </p:nvSpPr>
        <p:spPr>
          <a:xfrm>
            <a:off x="635488" y="1811556"/>
            <a:ext cx="6857925" cy="500136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在场景方面，我们使用了用有规律的点创建</a:t>
            </a:r>
            <a:r>
              <a:rPr lang="en-US" altLang="zh-CN" dirty="0"/>
              <a:t>CatmullRomCurve3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再创建</a:t>
            </a:r>
            <a:r>
              <a:rPr lang="en-US" altLang="zh-CN" dirty="0"/>
              <a:t>.</a:t>
            </a:r>
            <a:r>
              <a:rPr lang="en-US" altLang="zh-CN" dirty="0" err="1"/>
              <a:t>TubeGeometry</a:t>
            </a:r>
            <a:endParaRPr lang="en-US" altLang="zh-CN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来建造一个之后可以加上扭曲、变形的隧道，用于游戏主场景的容纳。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在灯光方面，因为我们未使用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3D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引擎，在接近底层图形学相关的实现上知识又较匮乏，因此没有使用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webgl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postprocessing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创建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godrays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体积光效果来实现游戏主光源。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最终选择了将一个漫反射材料的球体置于隧道口，并在其后加上一束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spotLight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的形式来模拟光影效果。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635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5611" y="138647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灯光与场景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16C3E-F00D-413A-A191-FE6BC6B685BC}"/>
              </a:ext>
            </a:extLst>
          </p:cNvPr>
          <p:cNvSpPr txBox="1"/>
          <p:nvPr/>
        </p:nvSpPr>
        <p:spPr>
          <a:xfrm>
            <a:off x="621965" y="2217116"/>
            <a:ext cx="7137212" cy="310854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总的来说，我们更倾向于让场景暗色调，幽邃宁静一些。因此在模拟体积光之外我们并没有添加其他的大光源和环境光，而是启用了大部分材质的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emissive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属性和自身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color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为了强调主体，我们在飞机上加了一个小小的趣味性的弱点光源，并在其前添加了一个弱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spotLight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和一层模糊的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texture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来模拟飞机头灯效果。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804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5611" y="138647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灯光与场景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75DFC-E87C-4061-990F-25BA0F444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18" y="1164488"/>
            <a:ext cx="6957984" cy="53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2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5611" y="138647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灯光与场景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B09FB-01BA-4152-BB5D-1581313A1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57" y="205459"/>
            <a:ext cx="6657399" cy="67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0458" y="143685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碰撞检测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5967D-5C1C-4D7E-A911-B8015405D83C}"/>
              </a:ext>
            </a:extLst>
          </p:cNvPr>
          <p:cNvSpPr txBox="1"/>
          <p:nvPr/>
        </p:nvSpPr>
        <p:spPr>
          <a:xfrm>
            <a:off x="640458" y="2491433"/>
            <a:ext cx="8229510" cy="31854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大体上还是分为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Broad phase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和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narrow phase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分别检测。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因为我们的主体是单一确定不变的，因此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Broad phase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阶段无需使用八叉树之类的方法分层，甚至无需用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AABB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等计算距离（因为活动空间封闭，飞机无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Z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轴上的相对移动），只需维护一个供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narrow phase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检测的数据结构即可。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我们最终确定在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Broad phase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阶段由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Obstacle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生成函数及飞机位置更新函数共同维护一个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set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，供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narrow phase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检测。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381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0458" y="143685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碰撞检测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AE8D5-7D83-4704-8441-0C0B36E274FA}"/>
              </a:ext>
            </a:extLst>
          </p:cNvPr>
          <p:cNvSpPr txBox="1"/>
          <p:nvPr/>
        </p:nvSpPr>
        <p:spPr>
          <a:xfrm>
            <a:off x="646148" y="4177454"/>
            <a:ext cx="8046632" cy="244374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但在实际作用上，因为我们的模型是由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glb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格式加载的，在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尚有相关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，检测不精确，因此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narrow phase 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的检测实际上是失败的。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我们在考虑让物体的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vertices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cast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rays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而非飞机如此。正在尝试中。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3892A-C785-4CA7-BB75-2AB9FF51307F}"/>
              </a:ext>
            </a:extLst>
          </p:cNvPr>
          <p:cNvSpPr txBox="1"/>
          <p:nvPr/>
        </p:nvSpPr>
        <p:spPr>
          <a:xfrm>
            <a:off x="640458" y="2308555"/>
            <a:ext cx="8046632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narrow phase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阶段，我们选择的做法是从飞机的每个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vertex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发出一条射线，在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Broad phase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传入的数据中查找获取与该射线相交的物体，并计算从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vertex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到物体的距离，即可判定是否相交。</a:t>
            </a:r>
          </a:p>
        </p:txBody>
      </p:sp>
    </p:spTree>
    <p:extLst>
      <p:ext uri="{BB962C8B-B14F-4D97-AF65-F5344CB8AC3E}">
        <p14:creationId xmlns:p14="http://schemas.microsoft.com/office/powerpoint/2010/main" val="239500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F378B9-01C5-4490-8553-4264E239E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" y="1119848"/>
            <a:ext cx="11064504" cy="5174961"/>
          </a:xfrm>
          <a:prstGeom prst="rect">
            <a:avLst/>
          </a:prstGeom>
        </p:spPr>
      </p:pic>
      <p:sp>
        <p:nvSpPr>
          <p:cNvPr id="5" name="文本框 1">
            <a:extLst>
              <a:ext uri="{FF2B5EF4-FFF2-40B4-BE49-F238E27FC236}">
                <a16:creationId xmlns:a16="http://schemas.microsoft.com/office/drawing/2014/main" id="{99EA20BD-7FB9-4C1A-A9F1-1848334AFAF8}"/>
              </a:ext>
            </a:extLst>
          </p:cNvPr>
          <p:cNvSpPr txBox="1"/>
          <p:nvPr/>
        </p:nvSpPr>
        <p:spPr>
          <a:xfrm>
            <a:off x="457580" y="217667"/>
            <a:ext cx="177196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游戏截图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09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183263" y="525113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0" y="1409732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碰撞检测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DFF71-3E8B-4E4E-9F66-BF0A4C512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28" y="1116577"/>
            <a:ext cx="8068414" cy="61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183263" y="525113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120594" y="1394165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THREE.js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部分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碰撞检测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E6522-16B5-498E-9BA1-256E00270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23" y="1028409"/>
            <a:ext cx="7376228" cy="60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8A4B5-11EA-452D-A549-F97F9EAE9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1302726"/>
            <a:ext cx="10601475" cy="5151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A5470-A640-4FF7-ACCD-CBE898981587}"/>
              </a:ext>
            </a:extLst>
          </p:cNvPr>
          <p:cNvSpPr txBox="1"/>
          <p:nvPr/>
        </p:nvSpPr>
        <p:spPr>
          <a:xfrm>
            <a:off x="6218237" y="540736"/>
            <a:ext cx="3748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图：腾讯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H5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小游戏</a:t>
            </a:r>
          </a:p>
        </p:txBody>
      </p:sp>
    </p:spTree>
    <p:extLst>
      <p:ext uri="{BB962C8B-B14F-4D97-AF65-F5344CB8AC3E}">
        <p14:creationId xmlns:p14="http://schemas.microsoft.com/office/powerpoint/2010/main" val="76679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4DCA1-5820-4201-BC6C-FBD3B0BC3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1284596"/>
            <a:ext cx="10512411" cy="5169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7666BC-2502-4012-998D-A3B1E3AC8D15}"/>
              </a:ext>
            </a:extLst>
          </p:cNvPr>
          <p:cNvSpPr txBox="1"/>
          <p:nvPr/>
        </p:nvSpPr>
        <p:spPr>
          <a:xfrm>
            <a:off x="6218237" y="540736"/>
            <a:ext cx="3748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图：我们的测评</a:t>
            </a:r>
          </a:p>
        </p:txBody>
      </p:sp>
    </p:spTree>
    <p:extLst>
      <p:ext uri="{BB962C8B-B14F-4D97-AF65-F5344CB8AC3E}">
        <p14:creationId xmlns:p14="http://schemas.microsoft.com/office/powerpoint/2010/main" val="6644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403813" y="1349365"/>
            <a:ext cx="4754828" cy="52568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在优化上，我们主要通过用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bufferGeometry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代替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THREE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抽象化后的普通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Geometry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，并通过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typedArray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等“面向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GPU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编程”。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另外，我们在比较了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GlTFLoader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、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objLoader2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、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objLoader2_worker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、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objimg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等加载模型方案后，最终选择使用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glb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作为我们的模型格式，比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obj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格式节省了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2/3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的带宽，也不失效率。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还待通过添加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CDN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、压缩代码、剪枝等方法进一步优化。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05548-1049-4316-9701-35BEFD211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229" y="363805"/>
            <a:ext cx="6589039" cy="605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0458" y="1375476"/>
            <a:ext cx="4754828" cy="459202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成员协作：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我们在代码编写时一致认为应将高内聚，高可读性，高可拓展性作为编写代码的第一要义，以便于其他成员使用、更改，让每位成员都能良好地发挥创作天赋，而非枯燥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因此，我们内部约定了代码规范、提交规范，并统一使用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管理代码。最终效果不错。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225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0458" y="1375476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代码架构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.md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F625D-F29B-45B7-BBE0-D2C4FBEB0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50" y="1331418"/>
            <a:ext cx="6455403" cy="53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91824" y="3883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50E3867-E6FA-4208-9FF3-3CCF6685871B}"/>
              </a:ext>
            </a:extLst>
          </p:cNvPr>
          <p:cNvSpPr txBox="1">
            <a:spLocks/>
          </p:cNvSpPr>
          <p:nvPr/>
        </p:nvSpPr>
        <p:spPr>
          <a:xfrm>
            <a:off x="244224" y="540736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r>
              <a:rPr kumimoji="0" lang="en-US" altLang="zh-CN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-</a:t>
            </a:r>
            <a:r>
              <a:rPr kumimoji="0" lang="en-US" altLang="zh-CN" sz="4400" b="0" i="0" u="none" strike="noStrike" kern="0" cap="none" spc="-100" normalizeH="0" baseline="0" noProof="0" dirty="0" err="1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scripts@core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205C0-9CD5-49BC-8C2D-367A83E47186}"/>
              </a:ext>
            </a:extLst>
          </p:cNvPr>
          <p:cNvSpPr txBox="1"/>
          <p:nvPr/>
        </p:nvSpPr>
        <p:spPr>
          <a:xfrm>
            <a:off x="640458" y="1375476"/>
            <a:ext cx="475482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规范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2C80C-2A1F-4426-870F-EC0974D35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53" y="1132200"/>
            <a:ext cx="6457373" cy="58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D73653-532B-4946-80C7-52E48FBA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23" y="1396984"/>
            <a:ext cx="10881627" cy="5117766"/>
          </a:xfrm>
          <a:prstGeom prst="rect">
            <a:avLst/>
          </a:prstGeom>
        </p:spPr>
      </p:pic>
      <p:sp>
        <p:nvSpPr>
          <p:cNvPr id="5" name="文本框 1">
            <a:extLst>
              <a:ext uri="{FF2B5EF4-FFF2-40B4-BE49-F238E27FC236}">
                <a16:creationId xmlns:a16="http://schemas.microsoft.com/office/drawing/2014/main" id="{24FEE4B4-603A-4F5E-80C5-2B7CB4CD3C4D}"/>
              </a:ext>
            </a:extLst>
          </p:cNvPr>
          <p:cNvSpPr txBox="1"/>
          <p:nvPr/>
        </p:nvSpPr>
        <p:spPr>
          <a:xfrm>
            <a:off x="775126" y="296897"/>
            <a:ext cx="177196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游戏截图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77E23CF-0577-4527-9561-E757EF5B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97" y="1302726"/>
            <a:ext cx="10790187" cy="5035420"/>
          </a:xfrm>
          <a:prstGeom prst="rect">
            <a:avLst/>
          </a:prstGeom>
        </p:spPr>
      </p:pic>
      <p:sp>
        <p:nvSpPr>
          <p:cNvPr id="4" name="文本框 1">
            <a:extLst>
              <a:ext uri="{FF2B5EF4-FFF2-40B4-BE49-F238E27FC236}">
                <a16:creationId xmlns:a16="http://schemas.microsoft.com/office/drawing/2014/main" id="{D3A97E0A-6822-45CB-BF9B-245755C64597}"/>
              </a:ext>
            </a:extLst>
          </p:cNvPr>
          <p:cNvSpPr txBox="1"/>
          <p:nvPr/>
        </p:nvSpPr>
        <p:spPr>
          <a:xfrm>
            <a:off x="775126" y="296897"/>
            <a:ext cx="177196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游戏截图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183263" y="41267"/>
            <a:ext cx="2180852" cy="1212850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工作量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26289-12C5-482D-8624-43F91CF90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11" y="-434615"/>
            <a:ext cx="8077422" cy="82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183263" y="662653"/>
            <a:ext cx="530346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lang="zh-CN" altLang="zh-CN" dirty="0"/>
              <a:t>工作</a:t>
            </a:r>
            <a:r>
              <a:rPr lang="zh-CN" altLang="en-US" dirty="0"/>
              <a:t>量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A2EAE-132F-4FDB-8C5F-225668B9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78" y="1394165"/>
            <a:ext cx="2704762" cy="4380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E458E-2E04-45D0-9C3B-197EFB4EA55C}"/>
              </a:ext>
            </a:extLst>
          </p:cNvPr>
          <p:cNvSpPr txBox="1"/>
          <p:nvPr/>
        </p:nvSpPr>
        <p:spPr>
          <a:xfrm>
            <a:off x="4938091" y="1851360"/>
            <a:ext cx="5486340" cy="41826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scripts@audio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：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AudioWorker.js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使用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audio 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进行音频处理。使用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worker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、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fetch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、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indexedDB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进行音频文件的异步多线程请求、处理。以解决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app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在非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pwa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的情况下所有资源都需频繁在线请求，有状态，对网络状态强依赖，占有用户带宽的痛点。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另外，对用户端的计费网络、</a:t>
            </a:r>
            <a:r>
              <a:rPr lang="en-US" altLang="zh-CN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autoplay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policy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有所考虑。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7C7F4-1D02-4A89-922A-2BD223776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91" y="3498830"/>
            <a:ext cx="1847619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/>
          <p:cNvSpPr txBox="1">
            <a:spLocks/>
          </p:cNvSpPr>
          <p:nvPr/>
        </p:nvSpPr>
        <p:spPr>
          <a:xfrm>
            <a:off x="183262" y="662653"/>
            <a:ext cx="11795632" cy="5914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472" fontAlgn="base">
              <a:spcAft>
                <a:spcPct val="0"/>
              </a:spcAft>
              <a:defRPr/>
            </a:pPr>
            <a:r>
              <a:rPr lang="en-US" altLang="zh-CN" dirty="0"/>
              <a:t>audio - </a:t>
            </a:r>
            <a:r>
              <a:rPr lang="zh-CN" altLang="en-US" dirty="0"/>
              <a:t>全异步实现音频播放</a:t>
            </a:r>
            <a:endParaRPr kumimoji="0" lang="en-US" sz="4400" b="0" i="0" u="none" strike="noStrike" kern="0" cap="none" spc="-100" normalizeH="0" baseline="0" noProof="0" dirty="0">
              <a:ln w="3175">
                <a:noFill/>
              </a:ln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1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52C52D-4158-4F17-B497-3D072DE1A743}"/>
              </a:ext>
            </a:extLst>
          </p:cNvPr>
          <p:cNvSpPr txBox="1"/>
          <p:nvPr/>
        </p:nvSpPr>
        <p:spPr>
          <a:xfrm>
            <a:off x="2364115" y="22171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zh-CN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35B40-BB00-456F-A73A-E4BE2E922980}"/>
              </a:ext>
            </a:extLst>
          </p:cNvPr>
          <p:cNvSpPr txBox="1"/>
          <p:nvPr/>
        </p:nvSpPr>
        <p:spPr>
          <a:xfrm>
            <a:off x="589348" y="1851360"/>
            <a:ext cx="5303462" cy="269920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音频播放天生要求强状态，如何在用户随时的可能的异常频繁操作仍能保持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audio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模块和主游戏流程内部逻辑隐藏，状态独立，还能传递异步结果，并保持语义性是一件有趣有挑战的事。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我们在这一部分尚未做到完美，有待加强。</a:t>
            </a:r>
            <a:endParaRPr lang="en-US" altLang="zh-CN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931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778E-6 2.23332E-6 L -1.09778E-6 0.250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theme/theme1.xml><?xml version="1.0" encoding="utf-8"?>
<a:theme xmlns:a="http://schemas.openxmlformats.org/drawingml/2006/main" name="1_3-50089_Microsoft_Inspire_VisionKeyTemplate">
  <a:themeElements>
    <a:clrScheme name="Inspire keynote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737373"/>
      </a:accent2>
      <a:accent3>
        <a:srgbClr val="0078D7"/>
      </a:accent3>
      <a:accent4>
        <a:srgbClr val="D2D2D2"/>
      </a:accent4>
      <a:accent5>
        <a:srgbClr val="5C2D91"/>
      </a:accent5>
      <a:accent6>
        <a:srgbClr val="505050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nspire_2017_VisionKey_Template_blue.potx" id="{D1285554-F841-4C6D-A910-993A371AD6AC}" vid="{1D9B5AF1-134E-47BA-AA36-694F3F664E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3930</Words>
  <Application>Microsoft Office PowerPoint</Application>
  <PresentationFormat>Custom</PresentationFormat>
  <Paragraphs>289</Paragraphs>
  <Slides>47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Segoe UI</vt:lpstr>
      <vt:lpstr>Arial</vt:lpstr>
      <vt:lpstr>Calibri</vt:lpstr>
      <vt:lpstr>Consolas</vt:lpstr>
      <vt:lpstr>Segoe UI Light</vt:lpstr>
      <vt:lpstr>Segoe UI Semilight</vt:lpstr>
      <vt:lpstr>Wingdings</vt:lpstr>
      <vt:lpstr>1_3-50089_Microsoft_Inspire_VisionKeyTemplate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/>
  <cp:revision>1</cp:revision>
  <dcterms:created xsi:type="dcterms:W3CDTF">2020-11-01T18:34:31Z</dcterms:created>
  <dcterms:modified xsi:type="dcterms:W3CDTF">2020-11-01T18:37:54Z</dcterms:modified>
  <cp:category/>
</cp:coreProperties>
</file>